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2" r:id="rId1"/>
  </p:sldMasterIdLst>
  <p:notesMasterIdLst>
    <p:notesMasterId r:id="rId22"/>
  </p:notesMasterIdLst>
  <p:sldIdLst>
    <p:sldId id="303" r:id="rId2"/>
    <p:sldId id="317" r:id="rId3"/>
    <p:sldId id="283" r:id="rId4"/>
    <p:sldId id="301" r:id="rId5"/>
    <p:sldId id="292" r:id="rId6"/>
    <p:sldId id="277" r:id="rId7"/>
    <p:sldId id="314" r:id="rId8"/>
    <p:sldId id="305" r:id="rId9"/>
    <p:sldId id="294" r:id="rId10"/>
    <p:sldId id="295" r:id="rId11"/>
    <p:sldId id="296" r:id="rId12"/>
    <p:sldId id="299" r:id="rId13"/>
    <p:sldId id="308" r:id="rId14"/>
    <p:sldId id="310" r:id="rId15"/>
    <p:sldId id="300" r:id="rId16"/>
    <p:sldId id="311" r:id="rId17"/>
    <p:sldId id="312" r:id="rId18"/>
    <p:sldId id="313" r:id="rId19"/>
    <p:sldId id="315" r:id="rId20"/>
    <p:sldId id="29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8046" autoAdjust="0"/>
  </p:normalViewPr>
  <p:slideViewPr>
    <p:cSldViewPr>
      <p:cViewPr>
        <p:scale>
          <a:sx n="71" d="100"/>
          <a:sy n="71" d="100"/>
        </p:scale>
        <p:origin x="-1122" y="-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47166-59B7-4724-A95B-2F909E2431B0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AA41C-B059-43B7-9748-79B6B8D60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617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AA41C-B059-43B7-9748-79B6B8D6029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078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35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jpe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27200" y="1794934"/>
            <a:ext cx="6157167" cy="2642177"/>
          </a:xfrm>
        </p:spPr>
        <p:txBody>
          <a:bodyPr/>
          <a:lstStyle/>
          <a:p>
            <a:r>
              <a:rPr lang="tt-RU" dirty="0" smtClean="0"/>
              <a:t> 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4" y="188640"/>
            <a:ext cx="83480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“Гимназия </a:t>
            </a:r>
            <a:r>
              <a:rPr lang="tt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tt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126” Советского района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982" y="1628800"/>
            <a:ext cx="83480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опыта работы  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обучения и воспитания детей на родном языке, изучения родных языков, в том числе русского языка как 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родного за 2019-2021г.</a:t>
            </a:r>
            <a:endParaRPr lang="tt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723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439" y="908720"/>
            <a:ext cx="807524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 учащихся с 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воспитанием на родном (татарском) языке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33324755"/>
              </p:ext>
            </p:extLst>
          </p:nvPr>
        </p:nvGraphicFramePr>
        <p:xfrm>
          <a:off x="1115616" y="2180862"/>
          <a:ext cx="7416824" cy="3031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6"/>
                <a:gridCol w="1854206"/>
                <a:gridCol w="1854206"/>
                <a:gridCol w="1854206"/>
              </a:tblGrid>
              <a:tr h="85344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2019-20 </a:t>
                      </a:r>
                      <a:r>
                        <a:rPr lang="ru-RU" sz="1800" dirty="0" err="1" smtClean="0"/>
                        <a:t>уч.год</a:t>
                      </a:r>
                      <a:endParaRPr lang="ru-RU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2020-21 </a:t>
                      </a:r>
                      <a:r>
                        <a:rPr lang="ru-RU" sz="1800" dirty="0" err="1" smtClean="0"/>
                        <a:t>уч.год</a:t>
                      </a:r>
                      <a:endParaRPr lang="ru-RU" sz="1800" dirty="0" smtClean="0"/>
                    </a:p>
                    <a:p>
                      <a:pPr algn="ctr"/>
                      <a:endParaRPr lang="ru-RU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2021-22 </a:t>
                      </a:r>
                      <a:r>
                        <a:rPr lang="ru-RU" sz="1800" dirty="0" err="1" smtClean="0"/>
                        <a:t>уч.год</a:t>
                      </a:r>
                      <a:endParaRPr lang="ru-RU" sz="1800" dirty="0" smtClean="0"/>
                    </a:p>
                    <a:p>
                      <a:pPr algn="ctr"/>
                      <a:endParaRPr lang="ru-RU" sz="1800" dirty="0"/>
                    </a:p>
                  </a:txBody>
                  <a:tcPr marT="60960" marB="60960"/>
                </a:tc>
              </a:tr>
              <a:tr h="52943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Всего классов</a:t>
                      </a:r>
                      <a:endParaRPr lang="ru-RU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26</a:t>
                      </a:r>
                      <a:endParaRPr lang="ru-RU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27</a:t>
                      </a:r>
                      <a:endParaRPr lang="ru-RU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22</a:t>
                      </a:r>
                      <a:endParaRPr lang="ru-RU" sz="1800" dirty="0"/>
                    </a:p>
                  </a:txBody>
                  <a:tcPr marT="60960" marB="60960"/>
                </a:tc>
              </a:tr>
              <a:tr h="85055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Из них классы с воспитанием</a:t>
                      </a:r>
                      <a:endParaRPr lang="ru-RU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8</a:t>
                      </a:r>
                      <a:endParaRPr lang="ru-RU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</a:t>
                      </a:r>
                      <a:endParaRPr lang="ru-RU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</a:t>
                      </a:r>
                      <a:endParaRPr lang="ru-RU" sz="1800" dirty="0"/>
                    </a:p>
                  </a:txBody>
                  <a:tcPr marT="60960" marB="60960"/>
                </a:tc>
              </a:tr>
              <a:tr h="79817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% охвата</a:t>
                      </a:r>
                      <a:endParaRPr lang="ru-RU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53,95</a:t>
                      </a:r>
                      <a:endParaRPr lang="ru-RU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49,37</a:t>
                      </a:r>
                      <a:endParaRPr lang="ru-RU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58,82</a:t>
                      </a:r>
                      <a:endParaRPr lang="ru-RU" sz="1800" dirty="0"/>
                    </a:p>
                  </a:txBody>
                  <a:tcPr marT="60960" marB="60960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792731" y="301899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«Гимназия №126» Советского района г. Казани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187624" y="5445224"/>
            <a:ext cx="7272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 2017 года отсутствовали группы по обучению татарскому языку детей, владеющих татарским языком. В 2021-22 учебном году в этом направлении открыты 2 группы.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7737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esktop\IMG_049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6"/>
          <a:stretch/>
        </p:blipFill>
        <p:spPr bwMode="auto">
          <a:xfrm>
            <a:off x="1043608" y="312465"/>
            <a:ext cx="7200800" cy="54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5" name="Прямоугольник 4"/>
          <p:cNvSpPr/>
          <p:nvPr/>
        </p:nvSpPr>
        <p:spPr>
          <a:xfrm rot="10800000" flipV="1">
            <a:off x="323526" y="5745905"/>
            <a:ext cx="85689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«Л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юбимый  город» – запись ГТРК «Россия»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Число 2019, две тысячи девятнадцать PNG клипарт изображения (картинки) с  альфа каналом и прозрачным фоном. Скачать бесплатно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55" y="107601"/>
            <a:ext cx="2961685" cy="137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34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JTMIZzJiLZ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60648"/>
            <a:ext cx="3672408" cy="5184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5288192"/>
            <a:ext cx="77048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Благотворительный    праздник </a:t>
            </a:r>
          </a:p>
          <a:p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в мечети «</a:t>
            </a:r>
            <a:r>
              <a:rPr lang="ru-RU" sz="4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Ярдәм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Число 2019, две тысячи девятнадцать PNG клипарт изображения (картинки) с  альфа каналом и прозрачным фоном. Скачать бесплатно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961685" cy="137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66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0190418_0901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424936" cy="4758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10800000" flipV="1">
            <a:off x="107503" y="5317080"/>
            <a:ext cx="90364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Краеведческая программа </a:t>
            </a:r>
          </a:p>
          <a:p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«Сохраняя  традиции, строим будущее»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Число 2019, две тысячи девятнадцать PNG клипарт изображения (картинки) с  альфа каналом и прозрачным фоном. Скачать бесплатно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961685" cy="137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08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C:\Users\User\Desktop\IMG_456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0" t="7391" r="5880" b="3098"/>
          <a:stretch/>
        </p:blipFill>
        <p:spPr bwMode="auto">
          <a:xfrm>
            <a:off x="397826" y="1556792"/>
            <a:ext cx="3836196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19926" y="4858126"/>
            <a:ext cx="46561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 «Наследие 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юных сердцах»</a:t>
            </a:r>
            <a:endParaRPr lang="ru-RU" sz="2800" dirty="0"/>
          </a:p>
        </p:txBody>
      </p:sp>
      <p:pic>
        <p:nvPicPr>
          <p:cNvPr id="6" name="Picture 2" descr="Число 2019, две тысячи девятнадцать PNG клипарт изображения (картинки) с  альфа каналом и прозрачным фоном. Скачать бесплатно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931"/>
            <a:ext cx="2961685" cy="137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8qfnqtsuA6w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" r="13665" b="18593"/>
          <a:stretch/>
        </p:blipFill>
        <p:spPr bwMode="auto">
          <a:xfrm>
            <a:off x="4644007" y="1546792"/>
            <a:ext cx="4128223" cy="289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479547" y="4581128"/>
            <a:ext cx="4457141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Кремль. 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Всероссийский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фестиваль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«Архитектурное наследие»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7241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4898764"/>
            <a:ext cx="89289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Всероссийский форум Образование России.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«Кейс гимназии №126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г.Казани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 реализации принципа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мультикультурализма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школьном образовательном пространстве»</a:t>
            </a:r>
            <a:endParaRPr lang="ru-RU" sz="2400" dirty="0"/>
          </a:p>
        </p:txBody>
      </p:sp>
      <p:pic>
        <p:nvPicPr>
          <p:cNvPr id="7" name="Picture 2" descr="Число 2019, две тысячи девятнадцать PNG клипарт изображения (картинки) с  альфа каналом и прозрачным фоном. Скачать бесплатно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961685" cy="137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60648"/>
            <a:ext cx="4464496" cy="46381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32330"/>
            <a:ext cx="3384376" cy="340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34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f5Ex6mt7-IU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2" b="5058"/>
          <a:stretch/>
        </p:blipFill>
        <p:spPr bwMode="auto">
          <a:xfrm>
            <a:off x="1354057" y="538806"/>
            <a:ext cx="6444000" cy="5129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5725850"/>
            <a:ext cx="756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Выступление в  Доме Аксёнова</a:t>
            </a:r>
            <a:endParaRPr lang="ru-RU" sz="4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5" y="230847"/>
            <a:ext cx="2376264" cy="84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75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0190421_1447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7"/>
          <a:stretch/>
        </p:blipFill>
        <p:spPr bwMode="auto">
          <a:xfrm>
            <a:off x="662560" y="495830"/>
            <a:ext cx="7965239" cy="5021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610137"/>
            <a:ext cx="8463805" cy="771191"/>
          </a:xfrm>
        </p:spPr>
        <p:txBody>
          <a:bodyPr>
            <a:normAutofit/>
          </a:bodyPr>
          <a:lstStyle/>
          <a:p>
            <a:r>
              <a:rPr lang="ru-RU" sz="4000" cap="none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Программа «Красная  линия  города»</a:t>
            </a:r>
            <a:endParaRPr lang="ru-RU" sz="4000" cap="none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1" y="5240805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13" y="3246438"/>
            <a:ext cx="12858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5" y="230847"/>
            <a:ext cx="2376264" cy="84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3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IMG_20200219_14095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37"/>
          <a:stretch/>
        </p:blipFill>
        <p:spPr bwMode="auto">
          <a:xfrm>
            <a:off x="1033053" y="548680"/>
            <a:ext cx="7100838" cy="4620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 rot="10800000" flipV="1">
            <a:off x="1115616" y="5233092"/>
            <a:ext cx="70182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Межрегиональный проект   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Казань – Санкт-Петербург</a:t>
            </a:r>
            <a:endParaRPr lang="ru-RU" sz="3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5" y="230847"/>
            <a:ext cx="2376264" cy="84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21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IMG_45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45"/>
          <a:stretch/>
        </p:blipFill>
        <p:spPr bwMode="auto">
          <a:xfrm>
            <a:off x="971600" y="328045"/>
            <a:ext cx="7048450" cy="508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5433193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tt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тер. Память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dirty="0"/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75-летию Победы посвящается</a:t>
            </a:r>
            <a:endParaRPr lang="ru-RU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5" y="230847"/>
            <a:ext cx="2376264" cy="84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97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uJw3xs6wV-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7" b="4095"/>
          <a:stretch/>
        </p:blipFill>
        <p:spPr bwMode="auto">
          <a:xfrm>
            <a:off x="2483769" y="496765"/>
            <a:ext cx="6480720" cy="4633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63280" y="5355741"/>
            <a:ext cx="6480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4-я Республиканская конференция 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им.Махмута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Хусаина</a:t>
            </a:r>
            <a:endParaRPr lang="ru-RU" sz="3200" dirty="0"/>
          </a:p>
        </p:txBody>
      </p:sp>
      <p:pic>
        <p:nvPicPr>
          <p:cNvPr id="6" name="Picture 7" descr="C:\Users\User\Desktop\IMG_20220407_12153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"/>
          <a:stretch/>
        </p:blipFill>
        <p:spPr bwMode="auto">
          <a:xfrm>
            <a:off x="323528" y="3068960"/>
            <a:ext cx="2477988" cy="3588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5" y="307895"/>
            <a:ext cx="2160239" cy="77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60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IMG-20220304-WA0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99947"/>
            <a:ext cx="4172195" cy="3122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Desktop\Screenshot_20220407_1210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08" y="3140968"/>
            <a:ext cx="2232248" cy="2184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5526518"/>
            <a:ext cx="28803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«Стихи </a:t>
            </a:r>
            <a:endParaRPr lang="ru-RU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круглый 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314439"/>
            <a:ext cx="1744156" cy="60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8163" y="-113901"/>
            <a:ext cx="2195837" cy="146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627784" y="222859"/>
            <a:ext cx="4536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Ежегодные проекты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07904" y="6080516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«Наши праздники» </a:t>
            </a:r>
          </a:p>
        </p:txBody>
      </p:sp>
      <p:pic>
        <p:nvPicPr>
          <p:cNvPr id="9" name="Picture 2" descr="C:\Users\User\Desktop\fQsR1F99yKQ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165" y="1350324"/>
            <a:ext cx="3549969" cy="2365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6072312" y="1480195"/>
            <a:ext cx="25067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rgbClr val="002060"/>
                </a:solidFill>
              </a:rPr>
              <a:t>Рояль  должен   играть, </a:t>
            </a:r>
            <a:endParaRPr lang="ru-RU" i="1" dirty="0" smtClean="0">
              <a:solidFill>
                <a:srgbClr val="002060"/>
              </a:solidFill>
            </a:endParaRPr>
          </a:p>
          <a:p>
            <a:r>
              <a:rPr lang="ru-RU" i="1" dirty="0" smtClean="0">
                <a:solidFill>
                  <a:srgbClr val="002060"/>
                </a:solidFill>
              </a:rPr>
              <a:t>  </a:t>
            </a:r>
            <a:r>
              <a:rPr lang="ru-RU" i="1" dirty="0">
                <a:solidFill>
                  <a:srgbClr val="002060"/>
                </a:solidFill>
              </a:rPr>
              <a:t>а  слово - звучать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76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710" y="2891821"/>
            <a:ext cx="6840760" cy="668391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Ежегодная Районная </a:t>
            </a:r>
            <a:r>
              <a:rPr lang="ru-RU" sz="2400" dirty="0">
                <a:solidFill>
                  <a:srgbClr val="0070C0"/>
                </a:solidFill>
              </a:rPr>
              <a:t>открытая краеведческая конференция </a:t>
            </a: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учащихся </a:t>
            </a:r>
            <a:r>
              <a:rPr lang="ru-RU" sz="2400" dirty="0">
                <a:solidFill>
                  <a:srgbClr val="0070C0"/>
                </a:solidFill>
              </a:rPr>
              <a:t>«Времён связующая нить</a:t>
            </a:r>
            <a:r>
              <a:rPr lang="ru-RU" sz="2400" dirty="0" smtClean="0">
                <a:solidFill>
                  <a:srgbClr val="0070C0"/>
                </a:solidFill>
              </a:rPr>
              <a:t>»</a:t>
            </a:r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67370"/>
            <a:ext cx="2502980" cy="21602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963" y="367370"/>
            <a:ext cx="2498282" cy="21602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57508"/>
            <a:ext cx="2447499" cy="21602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82" y="4045398"/>
            <a:ext cx="2480534" cy="23100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135" y="4046250"/>
            <a:ext cx="2531109" cy="236199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3" y="4052001"/>
            <a:ext cx="2303483" cy="2303484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7605" y="2799995"/>
            <a:ext cx="1936395" cy="129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632" y="2639262"/>
            <a:ext cx="1744156" cy="60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26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16493139460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56" y="589903"/>
            <a:ext cx="3240000" cy="432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User\Desktop\IMG-20210219-WA0046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252" y="1202741"/>
            <a:ext cx="3600400" cy="5328592"/>
          </a:xfrm>
          <a:prstGeom prst="rect">
            <a:avLst/>
          </a:prstGeom>
          <a:noFill/>
          <a:extLst/>
        </p:spPr>
      </p:pic>
      <p:sp>
        <p:nvSpPr>
          <p:cNvPr id="6" name="Прямоугольник 5"/>
          <p:cNvSpPr/>
          <p:nvPr/>
        </p:nvSpPr>
        <p:spPr>
          <a:xfrm>
            <a:off x="179512" y="5085184"/>
            <a:ext cx="4193265" cy="1077218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Фестиваль 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Ватаным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Татарстан»</a:t>
            </a:r>
            <a:endParaRPr lang="ru-RU" sz="3200" dirty="0"/>
          </a:p>
        </p:txBody>
      </p:sp>
      <p:pic>
        <p:nvPicPr>
          <p:cNvPr id="7" name="Picture 2" descr="C:\Миндубаев И.М\Нац образование\2020-21\Год родного языка\Фото мероприятий\IMG_20210219_1400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777" y="633213"/>
            <a:ext cx="3600400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4248" y="1"/>
            <a:ext cx="2337858" cy="120274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121" y="165987"/>
            <a:ext cx="1752260" cy="103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91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356992"/>
            <a:ext cx="6554027" cy="66839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Акция «Родная речь – Отечества основа» совместно с 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Университетом управления «ТИСБИ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39725"/>
            <a:ext cx="2592288" cy="25922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251852"/>
            <a:ext cx="3096344" cy="232225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39725"/>
            <a:ext cx="2592288" cy="259228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251852"/>
            <a:ext cx="2520280" cy="230425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4248" y="1"/>
            <a:ext cx="2337858" cy="120274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121" y="165987"/>
            <a:ext cx="1752260" cy="103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19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165987"/>
            <a:ext cx="4536503" cy="1174781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Проект «Наша планета от «А» до «Я»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1"/>
            <a:ext cx="2337858" cy="12027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190" y="1412776"/>
            <a:ext cx="2006794" cy="47568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28342"/>
            <a:ext cx="2016224" cy="47791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912" y="1412776"/>
            <a:ext cx="2014568" cy="477527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51" y="1412776"/>
            <a:ext cx="2006794" cy="4756843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121" y="165987"/>
            <a:ext cx="1752260" cy="103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0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67175"/>
            <a:ext cx="4249771" cy="9355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Диалог культур. Диалог языков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1"/>
            <a:ext cx="2265850" cy="1202740"/>
          </a:xfrm>
          <a:prstGeom prst="rect">
            <a:avLst/>
          </a:prstGeom>
        </p:spPr>
      </p:pic>
      <p:pic>
        <p:nvPicPr>
          <p:cNvPr id="1025" name="Picture 1" descr="C:\Миндубаев И.М\Нац образование\2020-21\Год родного языка\Фото мероприятий\Подведение 1 части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1344592"/>
            <a:ext cx="7200800" cy="520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121" y="165987"/>
            <a:ext cx="1752260" cy="103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07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1829" y="3510278"/>
            <a:ext cx="4249771" cy="93556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effectLst/>
              </a:rPr>
              <a:t>Во Всероссийском конкурсе среди общеобразовательных организаций на лучшую организацию работы по этнокультурному образованию, проводимом Министерством просвещения РФ,  ФГБУ «ФЕДЕРАЛЬНЫЙ ИНСТИТУТ РОДНЫХ ЯЗЫКОВ НАРОДОВ РОССИЙСКОЙ ФЕДЕРАЦИИ», гимназия стала победителем в культурно-исторической номинации «Обычаи и традиции гостеприимства моего народа» с реализацией принципа </a:t>
            </a:r>
            <a:r>
              <a:rPr lang="ru-RU" dirty="0" err="1">
                <a:effectLst/>
              </a:rPr>
              <a:t>этнокультурализма</a:t>
            </a:r>
            <a:r>
              <a:rPr lang="ru-RU" dirty="0">
                <a:effectLst/>
              </a:rPr>
              <a:t> в школьном пространстве в рамках проекта Творческая студия «Дивертисмент» 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1"/>
            <a:ext cx="2265850" cy="120274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121" y="165987"/>
            <a:ext cx="1752260" cy="103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4104456" cy="513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44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164347961259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1"/>
          <a:stretch/>
        </p:blipFill>
        <p:spPr bwMode="auto">
          <a:xfrm>
            <a:off x="494747" y="1988840"/>
            <a:ext cx="3543979" cy="3134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 rot="10800000" flipV="1">
            <a:off x="1247" y="5294414"/>
            <a:ext cx="457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«История школы – </a:t>
            </a: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история учителя»</a:t>
            </a:r>
            <a:endParaRPr lang="ru-RU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374" y="24368"/>
            <a:ext cx="2298111" cy="153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User\Desktop\IMG_20220318_184101_381_1000375154540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127" y="1340768"/>
            <a:ext cx="4147466" cy="311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443922" y="4691413"/>
            <a:ext cx="4463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Любимые строки любимого поэта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51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1838</TotalTime>
  <Words>333</Words>
  <Application>Microsoft Office PowerPoint</Application>
  <PresentationFormat>Экран (4:3)</PresentationFormat>
  <Paragraphs>64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Трек</vt:lpstr>
      <vt:lpstr>  </vt:lpstr>
      <vt:lpstr>Охват учащихся с воспитанием на родном (татарском) языке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Программа «Красная  линия  города»</vt:lpstr>
      <vt:lpstr>                  </vt:lpstr>
      <vt:lpstr>Презентация PowerPoint</vt:lpstr>
      <vt:lpstr>Презентация PowerPoint</vt:lpstr>
      <vt:lpstr>Презентация PowerPoint</vt:lpstr>
      <vt:lpstr>Ежегодная Районная открытая краеведческая конференция  учащихся «Времён связующая нить»</vt:lpstr>
      <vt:lpstr>Презентация PowerPoint</vt:lpstr>
      <vt:lpstr>Акция «Родная речь – Отечества основа» совместно с  Университетом управления «ТИСБИ»</vt:lpstr>
      <vt:lpstr>Проект «Наша планета от «А» до «Я»</vt:lpstr>
      <vt:lpstr>Диалог культур. Диалог языков</vt:lpstr>
      <vt:lpstr>Во Всероссийском конкурсе среди общеобразовательных организаций на лучшую организацию работы по этнокультурному образованию, проводимом Министерством просвещения РФ,  ФГБУ «ФЕДЕРАЛЬНЫЙ ИНСТИТУТ РОДНЫХ ЯЗЫКОВ НАРОДОВ РОССИЙСКОЙ ФЕДЕРАЦИИ», гимназия стала победителем в культурно-исторической номинации «Обычаи и традиции гостеприимства моего народа» с реализацией принципа этнокультурализма в школьном пространстве в рамках проекта Творческая студия «Дивертисмент»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Dell</dc:creator>
  <cp:lastModifiedBy>ПК-1</cp:lastModifiedBy>
  <cp:revision>104</cp:revision>
  <dcterms:created xsi:type="dcterms:W3CDTF">2017-04-13T17:58:00Z</dcterms:created>
  <dcterms:modified xsi:type="dcterms:W3CDTF">2022-04-08T05:36:24Z</dcterms:modified>
</cp:coreProperties>
</file>